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62" r:id="rId2"/>
    <p:sldMasterId id="2147483786" r:id="rId3"/>
    <p:sldMasterId id="2147483798" r:id="rId4"/>
    <p:sldMasterId id="2147483822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292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8" r:id="rId77"/>
    <p:sldId id="329" r:id="rId78"/>
    <p:sldId id="330" r:id="rId79"/>
    <p:sldId id="331" r:id="rId80"/>
    <p:sldId id="332" r:id="rId81"/>
    <p:sldId id="327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50" r:id="rId96"/>
    <p:sldId id="346" r:id="rId97"/>
    <p:sldId id="347" r:id="rId98"/>
    <p:sldId id="348" r:id="rId99"/>
    <p:sldId id="349" r:id="rId10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99"/>
    <a:srgbClr val="3399FF"/>
    <a:srgbClr val="FF9933"/>
    <a:srgbClr val="FFCC99"/>
    <a:srgbClr val="FF6600"/>
    <a:srgbClr val="00CC00"/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96E360F-1F0D-43D4-B960-75701BCC57B3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8D7126-DCF4-4081-8CB4-DC9A7C89DBAD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52061601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ACD3EF1-6AD6-4431-AE83-C88EDE5DBBDB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85A7D1-F3D3-40CB-B83E-7646ADDB97E0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68240066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19FE5B2-CDE6-4046-842E-1B8ED5A64A16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033F2-8E87-489D-AFF4-C87AEC7DF1B7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68239944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2F9A4B-D830-431F-ABE8-CF53EC45D1BD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4D7666-5D5A-480C-8C01-814CCB682BE6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85374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E8D7BB-FB9B-4C52-B9CF-D2883AE7C493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6B452B-1BD0-486A-8117-D9CC37B376CE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4595018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B75752-F059-4C7E-A782-5945D31312B1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7D86A9-186D-49A8-8E52-C4CA1CAA5D09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71405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16C7356-8ABA-47E6-ABCA-6C9B1262615C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8B3637-28E3-4E9C-92BB-3182EA7846C2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429699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146EAC1-A716-4B7A-B9D2-B50746E08D5A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C2C7EC-E481-4698-AFC4-13E6E4CE5B54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858438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6578D91-45CD-4C50-9117-22013A206AA7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EC20C4-1611-4947-8EB1-857603B8969A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0533767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7EB748-F2D0-446F-8BCE-95582348DF25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FF3D58-A6BF-4077-9E30-FD215D29DE37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1544458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274C537-14E9-47AC-906D-90AAB1ABCFCC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48E220-D8F0-489D-A165-2C07EC380E90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97006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B5946E-1461-421D-B5A5-C1048E60B705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5EFE83-82FE-44D2-87AE-4C65238B3CC0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93566325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A2CDF3E-3AB3-44E9-810B-FC456AC59CC9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DFA002-5645-4328-ACCC-3C312DDDA511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163861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CB0FA2-F705-4A04-8E37-340147547A93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0D0565-F38A-447B-916D-932A26839C2E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584034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6546B8-D73E-4391-A47B-D6D9939A6DB6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965C8D-4C4E-43BE-B631-DA88C25B347D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453144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7E8478-B812-4C7A-92E1-0A1DD5418DD9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74EE62-1508-4E88-9005-09F0EA978075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42707474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8E14BC-FC1D-4EB5-BD28-9BD24C3C2E36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412333-F125-4665-8135-7F0578CCAC04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46659107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1E93FC-B1E9-4F58-8BE3-E94435B98AD4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C99BA6-7B9F-4CD8-8402-12E3FC6AA639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962384233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B5D859B-222B-48EB-97F3-6980C1544827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29B52F-5975-405C-9341-023D5F64A354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73560780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C31E27-2BE2-458D-8779-8C646CE84F14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B4B019-6313-44AF-89F6-1FC0EEFC2A43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75165297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85F543-5783-4EB9-A549-D59E5E523949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68B322-546F-49F2-B180-F409139748EF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515397003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ADDACAF-45B3-4862-B319-696681050C1C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09B3AB-355B-4309-B2C8-BA12748EB5BA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65712545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0F8F5B-6FE0-408D-B68F-F85B1480ED06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7A31669-4836-4AAD-B050-597B4B355D6B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57625344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273B16-7FEA-4C6A-93E8-4CE6F87017D3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6AA9DD-164E-4293-B158-9EA53E83DB08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79626070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6BF0AEA-D7E7-4659-94B9-65F257FF2730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BF278C-124D-43C6-A247-9847DC31F6D5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08816102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9D8AB8-7DA4-433F-AC37-94BDE17DCD26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EC7F36-AE3E-4A48-A52B-3D3E694455B3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32467986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AFBE2F-97D5-4FC2-BD07-16D1ABF30991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58A098-B361-40C0-925F-9D0BA848B303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68566972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F0D0B2-157B-4E14-89B8-43B975E08C8F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5E21F7-00D8-4694-87D6-12CFC48BC394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8481367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1CF482-8EAD-4EC4-8C4D-59F3523E28FB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1413A8-83F4-4216-9D81-1E7AFE9FE5CC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7949271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E60EF4B-A57F-43C6-A00A-5D1E0B06BF3D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FD6645-72AD-4B6E-B447-CF4516E4579D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0024639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9B661F-17C6-49F0-9325-B5835FD9BD95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330F3D-81A2-4CD7-A01E-43C7FD878E05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0073475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039E5B6-8721-451C-A0D5-5A1980ACFC57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7776B3-C557-416F-A48E-6237DA619F0E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3522452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06E2048-3C41-4A30-8E46-173AAB5F6602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D56900-DD1F-466E-8C0D-E931FFDEB8A8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630500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D72BF37-9474-414E-ABDA-6F0752292770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88E0B0-BACE-46E6-80D9-ABF7AE14659A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24875643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6857FCF-BB19-435F-A0B6-D5463AA36C0E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1B9988-5D3D-44F3-8219-AE538CB4B38E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1874764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4539ED0-A169-407F-A6D5-9ED702D6C875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9FD213-F292-4404-971A-E3990D93D02F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5373169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0538DC-994A-4A71-B730-BE5D3CF9EC22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49F14-B2ED-4DA2-BACD-2BE47E86AC31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2995948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C50A8E-D39C-43A5-9775-1AD3C8D71FF6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D541435-9EF2-46CB-BACD-8EAB145F36C1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53625959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355576B-A717-43AD-A8DC-4B15F75D1B51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31E93E-5B30-482A-A255-A639810371E4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2259708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5720C3-A091-4B4E-8271-95605208053B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24888248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8F2BF0-6D94-4829-891C-B0EB534E6E17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13549339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A0CCDF-B8EA-4045-A6A6-FDF23705883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5355261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4FDB92-0D67-4DF4-9CA8-902D661C1A12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9190557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CAE548-BF69-4264-85B6-0F87B7A36081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5704786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7CB9935-B46F-472D-A3BD-C7D042F4D13C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7EF875-1638-426C-8F50-B6E4BE158163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15248043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2A6FC-46CF-4521-B32E-5B8343A2196D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0329275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DF2FCD-821F-4FD0-85D1-5488FC3AAFD9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755240473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2FAD40-FB97-4435-B02C-6D061FF99F4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647792213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310B33-B98A-4660-A5EA-7386C51C65C8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1335410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74F9D6-C7C4-4FFC-A3CC-EC8A70F1CAA3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78566505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E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1D190A-9C43-46D4-96C4-155D5BFA84BE}" type="slidenum">
              <a:rPr lang="es-ES" altLang="en-US"/>
              <a:pPr/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46964950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4F1073-0D4A-4CC8-942F-1C90869C966E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41D313-1CB3-4F0E-B048-ADDC3AC0A9E4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85279219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71924BE-6EFB-41AF-B419-8486D596688F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64A39D-B70F-4E08-9E8D-A10AB796CEDC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8645821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314F58E-9BC2-42DA-A0CB-D1FF30FB250D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7F9D3B-277B-4067-882A-9E49E1E1B2F3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72897323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06D7CA-66C1-46E9-A38E-E1A17A06607A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EFB98DA-F357-4BC1-8833-773D472F8E9F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874489350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单击此处编辑母版标题样式</a:t>
            </a:r>
          </a:p>
        </p:txBody>
      </p:sp>
      <p:sp>
        <p:nvSpPr>
          <p:cNvPr id="1027" name="Espace réservé du text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单击此处编辑母版文本样式</a:t>
            </a:r>
          </a:p>
          <a:p>
            <a:pPr lvl="1"/>
            <a:r>
              <a:rPr lang="fr-FR" altLang="en-US" smtClean="0"/>
              <a:t>第二级</a:t>
            </a:r>
          </a:p>
          <a:p>
            <a:pPr lvl="2"/>
            <a:r>
              <a:rPr lang="fr-FR" altLang="en-US" smtClean="0"/>
              <a:t>第三级</a:t>
            </a:r>
          </a:p>
          <a:p>
            <a:pPr lvl="3"/>
            <a:r>
              <a:rPr lang="fr-FR" altLang="en-US" smtClean="0"/>
              <a:t>第四级</a:t>
            </a:r>
          </a:p>
          <a:p>
            <a:pPr lvl="4"/>
            <a:r>
              <a:rPr lang="fr-FR" altLang="en-US" smtClean="0"/>
              <a:t>第五级</a:t>
            </a:r>
          </a:p>
          <a:p>
            <a:pPr lvl="0"/>
            <a:endParaRPr lang="fr-FR" altLang="en-US" smtClean="0"/>
          </a:p>
        </p:txBody>
      </p:sp>
      <p:sp>
        <p:nvSpPr>
          <p:cNvPr id="1028" name="Espace réservé de la dat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F632D3D8-19DB-4907-9889-CBC25A7E4B0C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1029" name="Espace réservé du pied de pag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1030" name="Espace réservé du numéro de diapositiv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C86C0A87-D2D6-42E1-8D4E-5994F69D1675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22504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ransition>
    <p:blinds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单击此处编辑母版文本样式</a:t>
            </a:r>
          </a:p>
          <a:p>
            <a:pPr lvl="1"/>
            <a:r>
              <a:rPr lang="fr-FR" altLang="en-US" smtClean="0"/>
              <a:t>第二级</a:t>
            </a:r>
          </a:p>
          <a:p>
            <a:pPr lvl="2"/>
            <a:r>
              <a:rPr lang="fr-FR" altLang="en-US" smtClean="0"/>
              <a:t>第三级</a:t>
            </a:r>
          </a:p>
          <a:p>
            <a:pPr lvl="3"/>
            <a:r>
              <a:rPr lang="fr-FR" altLang="en-US" smtClean="0"/>
              <a:t>第四级</a:t>
            </a:r>
          </a:p>
          <a:p>
            <a:pPr lvl="4"/>
            <a:r>
              <a:rPr lang="fr-FR" altLang="en-US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E956FCFE-F12B-4BAB-A825-30D144D786C7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fr-FR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CC6E01CA-7107-4AC0-83ED-7A3F4D5BF0AF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710188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单击此处编辑母版标题样式</a:t>
            </a:r>
          </a:p>
        </p:txBody>
      </p:sp>
      <p:sp>
        <p:nvSpPr>
          <p:cNvPr id="1027" name="Espace réservé du text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单击此处编辑母版文本样式</a:t>
            </a:r>
          </a:p>
          <a:p>
            <a:pPr lvl="1"/>
            <a:r>
              <a:rPr lang="fr-FR" altLang="en-US" smtClean="0"/>
              <a:t>第二级</a:t>
            </a:r>
          </a:p>
          <a:p>
            <a:pPr lvl="2"/>
            <a:r>
              <a:rPr lang="fr-FR" altLang="en-US" smtClean="0"/>
              <a:t>第三级</a:t>
            </a:r>
          </a:p>
          <a:p>
            <a:pPr lvl="3"/>
            <a:r>
              <a:rPr lang="fr-FR" altLang="en-US" smtClean="0"/>
              <a:t>第四级</a:t>
            </a:r>
          </a:p>
          <a:p>
            <a:pPr lvl="4"/>
            <a:r>
              <a:rPr lang="fr-FR" altLang="en-US" smtClean="0"/>
              <a:t>第五级</a:t>
            </a:r>
          </a:p>
          <a:p>
            <a:pPr lvl="0"/>
            <a:endParaRPr lang="fr-FR" altLang="en-US" smtClean="0"/>
          </a:p>
        </p:txBody>
      </p:sp>
      <p:sp>
        <p:nvSpPr>
          <p:cNvPr id="1028" name="Espace réservé de la dat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F632D3D8-19DB-4907-9889-CBC25A7E4B0C}" type="datetimeFigureOut">
              <a:rPr lang="fr-FR" altLang="en-US" smtClean="0"/>
              <a:pPr/>
              <a:t>11/08/2016</a:t>
            </a:fld>
            <a:endParaRPr lang="fr-FR" altLang="en-US"/>
          </a:p>
        </p:txBody>
      </p:sp>
      <p:sp>
        <p:nvSpPr>
          <p:cNvPr id="1029" name="Espace réservé du pied de pag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1030" name="Espace réservé du numéro de diapositiv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fld id="{C86C0A87-D2D6-42E1-8D4E-5994F69D1675}" type="slidenum">
              <a:rPr lang="fr-FR" altLang="en-US" smtClean="0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454201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>
    <p:blinds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en-US" smtClean="0"/>
              <a:t>单击此处编辑母版文本样式</a:t>
            </a:r>
          </a:p>
          <a:p>
            <a:pPr lvl="1"/>
            <a:r>
              <a:rPr lang="fr-FR" altLang="en-US" smtClean="0"/>
              <a:t>第二级</a:t>
            </a:r>
          </a:p>
          <a:p>
            <a:pPr lvl="2"/>
            <a:r>
              <a:rPr lang="fr-FR" altLang="en-US" smtClean="0"/>
              <a:t>第三级</a:t>
            </a:r>
          </a:p>
          <a:p>
            <a:pPr lvl="3"/>
            <a:r>
              <a:rPr lang="fr-FR" altLang="en-US" smtClean="0"/>
              <a:t>第四级</a:t>
            </a:r>
          </a:p>
          <a:p>
            <a:pPr lvl="4"/>
            <a:r>
              <a:rPr lang="fr-FR" altLang="en-US" smtClean="0"/>
              <a:t>第五级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fld id="{B169891E-3F7B-4611-94D3-1179BA27C08C}" type="datetimeFigureOut">
              <a:rPr lang="fr-FR" altLang="en-US"/>
              <a:pPr/>
              <a:t>11/08/2016</a:t>
            </a:fld>
            <a:endParaRPr lang="fr-FR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endParaRPr lang="fr-FR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1A483B88-53E8-432E-8B00-F8478291EDAB}" type="slidenum">
              <a:rPr lang="fr-FR" altLang="en-US"/>
              <a:pPr/>
              <a:t>‹#›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458120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s-ES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  <a:endParaRPr lang="es-ES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F632D3D8-19DB-4907-9889-CBC25A7E4B0C}" type="datetimeFigureOut">
              <a:rPr lang="fr-FR" altLang="en-US" smtClean="0"/>
              <a:pPr/>
              <a:t>11/08/2016</a:t>
            </a:fld>
            <a:endParaRPr lang="fr-FR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 altLang="en-US" smtClean="0"/>
              <a:t>Company Logo</a:t>
            </a: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07967" y="6237288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C86C0A87-D2D6-42E1-8D4E-5994F69D1675}" type="slidenum">
              <a:rPr lang="fr-FR" altLang="en-US" smtClean="0"/>
              <a:pPr/>
              <a:t>‹#›</a:t>
            </a:fld>
            <a:endParaRPr lang="fr-FR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4467" y="6702425"/>
            <a:ext cx="1037167" cy="13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1184468" y="6669088"/>
            <a:ext cx="385233" cy="18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4189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ransition>
    <p:blinds/>
  </p:transition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77684" y="3888442"/>
            <a:ext cx="3976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Instruction: </a:t>
            </a:r>
            <a:r>
              <a:rPr lang="en-US" dirty="0"/>
              <a:t>NGUYEN ANH MINH (M. Sc.)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7302" y="2553039"/>
            <a:ext cx="5576551" cy="1053182"/>
          </a:xfrm>
        </p:spPr>
        <p:txBody>
          <a:bodyPr>
            <a:normAutofit/>
          </a:bodyPr>
          <a:lstStyle/>
          <a:p>
            <a:r>
              <a:rPr lang="en-US" b="1" dirty="0" smtClean="0"/>
              <a:t>S</a:t>
            </a:r>
            <a:r>
              <a:rPr lang="en-US" b="1" dirty="0" smtClean="0"/>
              <a:t>pring AOP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64539118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38" y="1841045"/>
            <a:ext cx="7237846" cy="444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9292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2782358"/>
            <a:ext cx="76104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05720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 POJO library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743" y="1809745"/>
            <a:ext cx="7700309" cy="44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6808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bean definitions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881187"/>
            <a:ext cx="79248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2620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Registering beans and interdependencies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442" y="1841678"/>
            <a:ext cx="7059143" cy="449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28944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682" y="1832703"/>
            <a:ext cx="7839343" cy="4208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854964"/>
            <a:ext cx="76676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0573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777" y="2555169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Spring AOP </a:t>
            </a:r>
            <a:r>
              <a:rPr lang="en-US" dirty="0" err="1" smtClean="0"/>
              <a:t>helloworld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869677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 jars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Spring-aop.jar</a:t>
            </a:r>
          </a:p>
          <a:p>
            <a:r>
              <a:rPr lang="en-US" dirty="0" smtClean="0"/>
              <a:t>Aopalliance.jar</a:t>
            </a:r>
          </a:p>
          <a:p>
            <a:r>
              <a:rPr lang="en-US" dirty="0" smtClean="0"/>
              <a:t>Aspectjweaver.jar</a:t>
            </a:r>
          </a:p>
          <a:p>
            <a:r>
              <a:rPr lang="en-US" dirty="0" smtClean="0"/>
              <a:t>Cglib.jar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90157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 </a:t>
            </a:r>
            <a:r>
              <a:rPr lang="en-US" dirty="0" err="1" smtClean="0"/>
              <a:t>helloworld</a:t>
            </a:r>
            <a:r>
              <a:rPr lang="en-US" dirty="0" smtClean="0"/>
              <a:t> process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Identify concern</a:t>
            </a:r>
          </a:p>
          <a:p>
            <a:r>
              <a:rPr lang="en-US" dirty="0" smtClean="0"/>
              <a:t>Select join </a:t>
            </a:r>
            <a:r>
              <a:rPr lang="en-US" dirty="0" err="1" smtClean="0"/>
              <a:t>pointcuts</a:t>
            </a:r>
            <a:endParaRPr lang="en-US" dirty="0" smtClean="0"/>
          </a:p>
          <a:p>
            <a:pPr lvl="1"/>
            <a:r>
              <a:rPr lang="en-US" dirty="0" smtClean="0"/>
              <a:t>All methods exposed by </a:t>
            </a:r>
            <a:r>
              <a:rPr lang="en-US" dirty="0" err="1" smtClean="0"/>
              <a:t>coreservlets.CustomerQuery</a:t>
            </a:r>
            <a:endParaRPr lang="en-US" dirty="0" smtClean="0"/>
          </a:p>
          <a:p>
            <a:r>
              <a:rPr lang="en-US" dirty="0" smtClean="0"/>
              <a:t>Create advice </a:t>
            </a:r>
          </a:p>
          <a:p>
            <a:pPr lvl="1"/>
            <a:r>
              <a:rPr lang="en-US" dirty="0" err="1" smtClean="0"/>
              <a:t>E.g</a:t>
            </a:r>
            <a:r>
              <a:rPr lang="en-US" dirty="0" smtClean="0"/>
              <a:t> implement </a:t>
            </a:r>
            <a:r>
              <a:rPr lang="en-US" dirty="0" err="1" smtClean="0"/>
              <a:t>org.aopalliance.intercepts.MethodInterceptor</a:t>
            </a:r>
            <a:endParaRPr lang="en-US" dirty="0" smtClean="0"/>
          </a:p>
          <a:p>
            <a:r>
              <a:rPr lang="en-US" dirty="0" smtClean="0"/>
              <a:t>Create AOP definitions file</a:t>
            </a:r>
          </a:p>
          <a:p>
            <a:pPr lvl="1"/>
            <a:r>
              <a:rPr lang="en-US" dirty="0" smtClean="0"/>
              <a:t>Create file classpath://coreservletsAopContext.xml</a:t>
            </a:r>
          </a:p>
          <a:p>
            <a:pPr lvl="1"/>
            <a:r>
              <a:rPr lang="en-US" dirty="0" smtClean="0"/>
              <a:t>Register advice beans</a:t>
            </a:r>
          </a:p>
          <a:p>
            <a:pPr lvl="2"/>
            <a:r>
              <a:rPr lang="en-US" dirty="0" smtClean="0"/>
              <a:t>&lt;bean/&gt;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definitions</a:t>
            </a:r>
          </a:p>
          <a:p>
            <a:pPr lvl="1"/>
            <a:r>
              <a:rPr lang="en-US" dirty="0" smtClean="0"/>
              <a:t>Identify join points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aop:config</a:t>
            </a:r>
            <a:r>
              <a:rPr lang="en-US" dirty="0" smtClean="0"/>
              <a:t>&gt;&lt;</a:t>
            </a:r>
            <a:r>
              <a:rPr lang="en-US" dirty="0" err="1" smtClean="0"/>
              <a:t>aop:pointcut</a:t>
            </a:r>
            <a:r>
              <a:rPr lang="en-US" dirty="0" smtClean="0"/>
              <a:t>/&gt;&lt;/</a:t>
            </a:r>
            <a:r>
              <a:rPr lang="en-US" dirty="0" err="1" smtClean="0"/>
              <a:t>aop:config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Define aspects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aop:config</a:t>
            </a:r>
            <a:r>
              <a:rPr lang="en-US" dirty="0" smtClean="0"/>
              <a:t>&gt;&lt;</a:t>
            </a:r>
            <a:r>
              <a:rPr lang="en-US" dirty="0" err="1" smtClean="0"/>
              <a:t>aop:advisor</a:t>
            </a:r>
            <a:r>
              <a:rPr lang="en-US" dirty="0" smtClean="0"/>
              <a:t>/&gt;&lt;/</a:t>
            </a:r>
            <a:r>
              <a:rPr lang="en-US" dirty="0" err="1" smtClean="0"/>
              <a:t>aop:config</a:t>
            </a:r>
            <a:r>
              <a:rPr lang="en-US" dirty="0" smtClean="0"/>
              <a:t>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902347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112" y="2205037"/>
            <a:ext cx="581977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8846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Aspect oriented programming</a:t>
            </a:r>
            <a:endParaRPr lang="en-US" dirty="0" smtClean="0"/>
          </a:p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Integration with Spring </a:t>
            </a:r>
            <a:r>
              <a:rPr lang="en-US" dirty="0" err="1" smtClean="0"/>
              <a:t>IoC</a:t>
            </a:r>
            <a:endParaRPr lang="en-US" dirty="0" smtClean="0"/>
          </a:p>
          <a:p>
            <a:r>
              <a:rPr lang="en-US" dirty="0" smtClean="0"/>
              <a:t>Program integration using </a:t>
            </a:r>
            <a:r>
              <a:rPr lang="en-US" dirty="0" err="1" smtClean="0"/>
              <a:t>pointcuts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620474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5" y="1898297"/>
            <a:ext cx="63436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70243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999897"/>
            <a:ext cx="661035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8138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 file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877" y="1944711"/>
            <a:ext cx="7739206" cy="403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5865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485" y="2165729"/>
            <a:ext cx="7619265" cy="338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54714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</a:t>
            </a:r>
            <a:r>
              <a:rPr lang="en-US" dirty="0" err="1" smtClean="0"/>
              <a:t>pointcut</a:t>
            </a:r>
            <a:r>
              <a:rPr lang="en-US" dirty="0" smtClean="0"/>
              <a:t>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346" y="1957589"/>
            <a:ext cx="7399386" cy="42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1375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4839"/>
            <a:ext cx="10515600" cy="1325563"/>
          </a:xfrm>
        </p:spPr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351" y="1800401"/>
            <a:ext cx="7003563" cy="434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402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738" y="1840391"/>
            <a:ext cx="6206718" cy="440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3565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037" y="2057399"/>
            <a:ext cx="7440468" cy="326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2747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823" y="1809750"/>
            <a:ext cx="780097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395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940" y="1789112"/>
            <a:ext cx="71532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7992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476147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Aspect oriented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634833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244" y="2645481"/>
            <a:ext cx="10515600" cy="1325563"/>
          </a:xfrm>
        </p:spPr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798029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 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595" y="1793921"/>
            <a:ext cx="7013404" cy="4310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611" y="6104349"/>
            <a:ext cx="34766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927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39" y="1690688"/>
            <a:ext cx="71532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71689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76" y="2442811"/>
            <a:ext cx="7479448" cy="313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7139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00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Addressing the application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035173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Pointcuts</a:t>
            </a:r>
            <a:r>
              <a:rPr lang="en-US" dirty="0" smtClean="0"/>
              <a:t> 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565" y="2041703"/>
            <a:ext cx="6641907" cy="414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8191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</a:t>
            </a:r>
            <a:r>
              <a:rPr lang="en-US" dirty="0" smtClean="0"/>
              <a:t> definition (PCD)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837" y="2102028"/>
            <a:ext cx="6897901" cy="39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7330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Pointcut</a:t>
            </a:r>
            <a:r>
              <a:rPr lang="en-US" dirty="0" smtClean="0"/>
              <a:t> definition (PCD)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92" y="1870992"/>
            <a:ext cx="635317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0752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934" y="26003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Execution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26681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610" y="1894592"/>
            <a:ext cx="6785755" cy="416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0836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864554" y="2310452"/>
            <a:ext cx="4549423" cy="121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790221" y="4345174"/>
            <a:ext cx="3756377" cy="1919112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/>
              <a:t>Loggin</a:t>
            </a:r>
            <a:r>
              <a:rPr lang="en-GB" dirty="0"/>
              <a:t>g</a:t>
            </a:r>
          </a:p>
          <a:p>
            <a:pPr lvl="1"/>
            <a:r>
              <a:rPr lang="en-US" dirty="0"/>
              <a:t>Transaction management</a:t>
            </a:r>
          </a:p>
          <a:p>
            <a:pPr lvl="1"/>
            <a:r>
              <a:rPr lang="en-US" dirty="0"/>
              <a:t>Error management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1257299" y="3834661"/>
            <a:ext cx="2822222" cy="914400"/>
          </a:xfrm>
          <a:prstGeom prst="ellipse">
            <a:avLst/>
          </a:prstGeom>
          <a:solidFill>
            <a:srgbClr val="FF6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Address broad application responsibilities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7166913" y="4328278"/>
            <a:ext cx="3756377" cy="191911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dirty="0" err="1"/>
              <a:t>E.g</a:t>
            </a:r>
            <a:r>
              <a:rPr lang="en-US" dirty="0"/>
              <a:t> logging</a:t>
            </a:r>
          </a:p>
          <a:p>
            <a:pPr lvl="1"/>
            <a:r>
              <a:rPr lang="en-US" dirty="0"/>
              <a:t>The encapsulation of a responsibility is an advice element</a:t>
            </a:r>
          </a:p>
        </p:txBody>
      </p:sp>
      <p:sp>
        <p:nvSpPr>
          <p:cNvPr id="10" name="Oval 9"/>
          <p:cNvSpPr/>
          <p:nvPr/>
        </p:nvSpPr>
        <p:spPr>
          <a:xfrm>
            <a:off x="7696079" y="3799014"/>
            <a:ext cx="2698044" cy="967161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Modularizes responsibility</a:t>
            </a:r>
          </a:p>
        </p:txBody>
      </p:sp>
      <p:sp>
        <p:nvSpPr>
          <p:cNvPr id="13" name="Isosceles Triangle 12"/>
          <p:cNvSpPr/>
          <p:nvPr/>
        </p:nvSpPr>
        <p:spPr>
          <a:xfrm>
            <a:off x="4618526" y="1461640"/>
            <a:ext cx="2698045" cy="21950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/>
          <p:cNvSpPr txBox="1"/>
          <p:nvPr/>
        </p:nvSpPr>
        <p:spPr>
          <a:xfrm rot="18028190">
            <a:off x="4031693" y="2272100"/>
            <a:ext cx="203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Inversion of Control</a:t>
            </a:r>
          </a:p>
        </p:txBody>
      </p:sp>
      <p:sp>
        <p:nvSpPr>
          <p:cNvPr id="16" name="TextBox 15"/>
          <p:cNvSpPr txBox="1"/>
          <p:nvPr/>
        </p:nvSpPr>
        <p:spPr>
          <a:xfrm rot="3499498">
            <a:off x="5378756" y="2303619"/>
            <a:ext cx="3012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CC00"/>
                </a:solidFill>
              </a:rPr>
              <a:t>Aspect-oriented programming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8637" y="3702505"/>
            <a:ext cx="233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Integrating Abstraction</a:t>
            </a:r>
          </a:p>
        </p:txBody>
      </p:sp>
    </p:spTree>
    <p:extLst>
      <p:ext uri="{BB962C8B-B14F-4D97-AF65-F5344CB8AC3E}">
        <p14:creationId xmlns:p14="http://schemas.microsoft.com/office/powerpoint/2010/main" val="135142484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guidelines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56" y="1785584"/>
            <a:ext cx="67341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38500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024062"/>
            <a:ext cx="64008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0187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PCD guidelines, Step1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998" y="1840441"/>
            <a:ext cx="65246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1300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79" y="1898473"/>
            <a:ext cx="67341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9360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2316339"/>
            <a:ext cx="64484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9402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, Step1 highlights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300162"/>
            <a:ext cx="67341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5293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5" y="2195512"/>
            <a:ext cx="61531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472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2" y="1956506"/>
            <a:ext cx="65055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3788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2205743"/>
            <a:ext cx="62484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7807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691" y="1775883"/>
            <a:ext cx="7335308" cy="427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3901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38199" y="4450822"/>
            <a:ext cx="5775503" cy="7307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838199" y="1690688"/>
            <a:ext cx="3903133" cy="6799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Aspect oriented programming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Identify program facets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Use mechanism beyond traditional OO models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E.g. All POJO getter methods from </a:t>
            </a:r>
          </a:p>
          <a:p>
            <a:pPr lvl="2"/>
            <a:r>
              <a:rPr lang="en-US" dirty="0" err="1" smtClean="0">
                <a:solidFill>
                  <a:schemeClr val="accent4"/>
                </a:solidFill>
              </a:rPr>
              <a:t>Com.company.persistence</a:t>
            </a:r>
            <a:r>
              <a:rPr lang="en-US" dirty="0" smtClean="0">
                <a:solidFill>
                  <a:schemeClr val="accent4"/>
                </a:solidFill>
              </a:rPr>
              <a:t>. Package class members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Target execution point is the joint point</a:t>
            </a:r>
          </a:p>
          <a:p>
            <a:pPr lvl="2"/>
            <a:r>
              <a:rPr lang="en-US" dirty="0" smtClean="0">
                <a:solidFill>
                  <a:schemeClr val="accent4"/>
                </a:solidFill>
              </a:rPr>
              <a:t>E.g. constructor or method invocation</a:t>
            </a:r>
          </a:p>
          <a:p>
            <a:pPr lvl="1"/>
            <a:r>
              <a:rPr lang="en-US" dirty="0" smtClean="0">
                <a:solidFill>
                  <a:schemeClr val="accent4"/>
                </a:solidFill>
              </a:rPr>
              <a:t>Program component linking the execution target is </a:t>
            </a:r>
            <a:r>
              <a:rPr lang="en-US" dirty="0" smtClean="0"/>
              <a:t>point cut</a:t>
            </a:r>
          </a:p>
          <a:p>
            <a:r>
              <a:rPr lang="en-US" dirty="0" smtClean="0"/>
              <a:t>Applies advisor to program facets</a:t>
            </a:r>
          </a:p>
          <a:p>
            <a:pPr lvl="1"/>
            <a:r>
              <a:rPr lang="en-US" dirty="0" smtClean="0">
                <a:solidFill>
                  <a:srgbClr val="7030A0"/>
                </a:solidFill>
              </a:rPr>
              <a:t>An aspect is a single unit association and typing an advice to point cuts</a:t>
            </a:r>
          </a:p>
          <a:p>
            <a:pPr lvl="1"/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687" y="1388709"/>
            <a:ext cx="40862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5030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418" y="2254250"/>
            <a:ext cx="631507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20857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5112" y="2454804"/>
            <a:ext cx="65817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5875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25" y="1931282"/>
            <a:ext cx="65341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16672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592" y="2241125"/>
            <a:ext cx="65817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211120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Initialize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2081212"/>
            <a:ext cx="62674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82610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1988432"/>
            <a:ext cx="67246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5386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487" y="1858786"/>
            <a:ext cx="66770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2786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651" y="1794051"/>
            <a:ext cx="66960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4696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40" y="1860020"/>
            <a:ext cx="7257720" cy="429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00613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1940806"/>
            <a:ext cx="66675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895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53" y="1690688"/>
            <a:ext cx="5095169" cy="323160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38199" y="1690688"/>
            <a:ext cx="3903133" cy="6799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>
                <a:solidFill>
                  <a:srgbClr val="FF9933"/>
                </a:solidFill>
              </a:rPr>
              <a:t>Method –only interceptors</a:t>
            </a:r>
          </a:p>
          <a:p>
            <a:pPr lvl="1"/>
            <a:r>
              <a:rPr lang="en-US" dirty="0" smtClean="0">
                <a:solidFill>
                  <a:srgbClr val="FF9933"/>
                </a:solidFill>
              </a:rPr>
              <a:t>Advisor</a:t>
            </a:r>
          </a:p>
          <a:p>
            <a:pPr lvl="2"/>
            <a:r>
              <a:rPr lang="en-US" dirty="0" smtClean="0">
                <a:solidFill>
                  <a:srgbClr val="FF9933"/>
                </a:solidFill>
              </a:rPr>
              <a:t>Captures advice behavior using plain POJO</a:t>
            </a:r>
          </a:p>
          <a:p>
            <a:pPr lvl="2"/>
            <a:r>
              <a:rPr lang="en-US" dirty="0" smtClean="0">
                <a:solidFill>
                  <a:srgbClr val="FF9933"/>
                </a:solidFill>
              </a:rPr>
              <a:t>AspectJ APIs</a:t>
            </a:r>
          </a:p>
          <a:p>
            <a:pPr lvl="3"/>
            <a:r>
              <a:rPr lang="en-US" dirty="0" smtClean="0">
                <a:solidFill>
                  <a:srgbClr val="FF9933"/>
                </a:solidFill>
              </a:rPr>
              <a:t>Annotation and library APIs</a:t>
            </a:r>
          </a:p>
          <a:p>
            <a:pPr lvl="3"/>
            <a:r>
              <a:rPr lang="en-US" dirty="0" smtClean="0">
                <a:solidFill>
                  <a:srgbClr val="FF9933"/>
                </a:solidFill>
              </a:rPr>
              <a:t>Advice beans are well-formed </a:t>
            </a:r>
          </a:p>
          <a:p>
            <a:pPr lvl="4"/>
            <a:r>
              <a:rPr lang="en-US" dirty="0" smtClean="0">
                <a:solidFill>
                  <a:srgbClr val="FF9933"/>
                </a:solidFill>
              </a:rPr>
              <a:t>Conform to method conventions but not special interfaces</a:t>
            </a:r>
          </a:p>
          <a:p>
            <a:pPr lvl="2"/>
            <a:r>
              <a:rPr lang="en-US" dirty="0" smtClean="0">
                <a:solidFill>
                  <a:srgbClr val="FF9933"/>
                </a:solidFill>
              </a:rPr>
              <a:t>AOP alliance APIs</a:t>
            </a:r>
          </a:p>
          <a:p>
            <a:pPr lvl="3"/>
            <a:r>
              <a:rPr lang="en-US" dirty="0" smtClean="0">
                <a:solidFill>
                  <a:srgbClr val="FF9933"/>
                </a:solidFill>
              </a:rPr>
              <a:t>Advice beans implement interfaces</a:t>
            </a:r>
          </a:p>
          <a:p>
            <a:pPr lvl="1"/>
            <a:r>
              <a:rPr lang="en-US" dirty="0" smtClean="0">
                <a:solidFill>
                  <a:srgbClr val="FF9933"/>
                </a:solidFill>
              </a:rPr>
              <a:t>Spring AOP xml schema advice types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5702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912" y="1300162"/>
            <a:ext cx="67341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70380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2304873"/>
            <a:ext cx="66294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9268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8511" y="2668058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11502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262187"/>
            <a:ext cx="66675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2035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028825"/>
            <a:ext cx="6553200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09460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134" y="1916226"/>
            <a:ext cx="6211535" cy="3804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27" y="5899544"/>
            <a:ext cx="346710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98585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Step2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042" y="1908704"/>
            <a:ext cx="6191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664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162" y="1995487"/>
            <a:ext cx="65436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39575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step1 </a:t>
            </a:r>
            <a:r>
              <a:rPr lang="en-US" dirty="0" err="1" smtClean="0"/>
              <a:t>hightlights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135" y="2284059"/>
            <a:ext cx="58197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911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join points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987" y="2166937"/>
            <a:ext cx="6296025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4646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838199" y="3016251"/>
            <a:ext cx="3903133" cy="6799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/>
          <p:cNvSpPr/>
          <p:nvPr/>
        </p:nvSpPr>
        <p:spPr>
          <a:xfrm>
            <a:off x="838199" y="1690688"/>
            <a:ext cx="3903133" cy="679979"/>
          </a:xfrm>
          <a:prstGeom prst="ellipse">
            <a:avLst/>
          </a:prstGeom>
          <a:solidFill>
            <a:srgbClr val="FF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AOP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cut</a:t>
            </a:r>
          </a:p>
          <a:p>
            <a:pPr lvl="1"/>
            <a:r>
              <a:rPr lang="en-US" dirty="0" smtClean="0">
                <a:solidFill>
                  <a:srgbClr val="3399FF"/>
                </a:solidFill>
              </a:rPr>
              <a:t>AspectJ API annotations mapped to bean methods</a:t>
            </a:r>
          </a:p>
          <a:p>
            <a:pPr lvl="1"/>
            <a:r>
              <a:rPr lang="en-US" dirty="0" smtClean="0">
                <a:solidFill>
                  <a:srgbClr val="3399FF"/>
                </a:solidFill>
              </a:rPr>
              <a:t>Spring AOP xml schema point cut declarations</a:t>
            </a:r>
          </a:p>
          <a:p>
            <a:r>
              <a:rPr lang="en-US" dirty="0" smtClean="0"/>
              <a:t>Aspect</a:t>
            </a:r>
          </a:p>
          <a:p>
            <a:pPr lvl="1"/>
            <a:r>
              <a:rPr lang="en-US" dirty="0" smtClean="0">
                <a:solidFill>
                  <a:srgbClr val="009999"/>
                </a:solidFill>
              </a:rPr>
              <a:t>AspectJ advice with advice and point cut definitions using </a:t>
            </a:r>
            <a:r>
              <a:rPr lang="en-US" dirty="0" err="1" smtClean="0">
                <a:solidFill>
                  <a:srgbClr val="009999"/>
                </a:solidFill>
              </a:rPr>
              <a:t>aspectJ</a:t>
            </a:r>
            <a:r>
              <a:rPr lang="en-US" dirty="0" smtClean="0">
                <a:solidFill>
                  <a:srgbClr val="009999"/>
                </a:solidFill>
              </a:rPr>
              <a:t> annotations</a:t>
            </a:r>
          </a:p>
          <a:p>
            <a:pPr lvl="1"/>
            <a:r>
              <a:rPr lang="en-US" dirty="0" smtClean="0">
                <a:solidFill>
                  <a:srgbClr val="009999"/>
                </a:solidFill>
              </a:rPr>
              <a:t>Spring AOP XML schema aspect declarations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45104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1989316"/>
            <a:ext cx="62769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9976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advice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15948"/>
            <a:ext cx="66675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3527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AOP definitions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843087"/>
            <a:ext cx="64389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3280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advice beans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2419350"/>
            <a:ext cx="661987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4752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err="1" smtClean="0"/>
              <a:t>pointcuts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020" y="2052814"/>
            <a:ext cx="649605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2444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aspects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062" y="1766887"/>
            <a:ext cx="66198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0200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Inititalize</a:t>
            </a:r>
            <a:r>
              <a:rPr lang="en-US" dirty="0" smtClean="0"/>
              <a:t> spring </a:t>
            </a:r>
            <a:r>
              <a:rPr lang="en-US" dirty="0" err="1" smtClean="0"/>
              <a:t>Ioc</a:t>
            </a:r>
            <a:r>
              <a:rPr lang="en-US" dirty="0" smtClean="0"/>
              <a:t> container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512" y="2047875"/>
            <a:ext cx="627697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66907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without spring AOP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148" y="1867781"/>
            <a:ext cx="67151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373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and use beans with spring AOP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05" y="1831453"/>
            <a:ext cx="66865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5720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832150"/>
            <a:ext cx="669607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3898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067" y="2510013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General Spring </a:t>
            </a:r>
            <a:r>
              <a:rPr lang="en-US" dirty="0" err="1" smtClean="0"/>
              <a:t>IoC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88819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725" y="1784525"/>
            <a:ext cx="66865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2424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match origins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62" y="1882598"/>
            <a:ext cx="6696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8617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1873603"/>
            <a:ext cx="662940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9753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execution PCD examples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75" y="1781000"/>
            <a:ext cx="7961450" cy="37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3065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911" y="2611614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Within PCD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760515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details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2577571"/>
            <a:ext cx="65246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09784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Within PCD guidelines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637" y="2028825"/>
            <a:ext cx="65627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01611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step1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910" y="1862411"/>
            <a:ext cx="6553200" cy="403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724" y="6026063"/>
            <a:ext cx="3686175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6541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 , step2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452" y="1961145"/>
            <a:ext cx="66198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3370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 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0" y="2038350"/>
            <a:ext cx="66675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1011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</a:t>
            </a:r>
            <a:r>
              <a:rPr lang="en-US" dirty="0" err="1" smtClean="0"/>
              <a:t>Ioc</a:t>
            </a:r>
            <a:r>
              <a:rPr lang="en-US" dirty="0" smtClean="0"/>
              <a:t> Process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44" y="1690688"/>
            <a:ext cx="8273305" cy="509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15255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PCD process Spring </a:t>
            </a:r>
            <a:r>
              <a:rPr lang="en-US" dirty="0" err="1" smtClean="0"/>
              <a:t>IoC</a:t>
            </a:r>
            <a:r>
              <a:rPr lang="en-US" dirty="0" smtClean="0"/>
              <a:t> and AOP,step3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468" y="1954390"/>
            <a:ext cx="6629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78658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39307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463973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71950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127799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098712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sume-dpt-template-006.dpt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fr-F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fr-F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fr-F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fr-F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resume-dpt-template-006.dpt">
  <a:themeElements>
    <a:clrScheme name="Office Them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Them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fr-F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fr-F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fr-F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fr-FR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plate">
  <a:themeElements>
    <a:clrScheme name="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s-E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es-E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resume-dpt-template-006</Template>
  <TotalTime>551</TotalTime>
  <Words>612</Words>
  <Application>Microsoft Office PowerPoint</Application>
  <PresentationFormat>Widescreen</PresentationFormat>
  <Paragraphs>149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宋体</vt:lpstr>
      <vt:lpstr>Arial</vt:lpstr>
      <vt:lpstr>Calibri</vt:lpstr>
      <vt:lpstr>resume-dpt-template-006.dpt</vt:lpstr>
      <vt:lpstr>默认设计模板</vt:lpstr>
      <vt:lpstr>1_resume-dpt-template-006.dpt</vt:lpstr>
      <vt:lpstr>1_默认设计模板</vt:lpstr>
      <vt:lpstr>Template</vt:lpstr>
      <vt:lpstr>Spring AOP </vt:lpstr>
      <vt:lpstr>Outline</vt:lpstr>
      <vt:lpstr>Aspect oriented programming</vt:lpstr>
      <vt:lpstr>Aspect oriented programming</vt:lpstr>
      <vt:lpstr>Aspect oriented programming</vt:lpstr>
      <vt:lpstr>Spring AOP</vt:lpstr>
      <vt:lpstr>Spring AOP</vt:lpstr>
      <vt:lpstr>General Spring IoC</vt:lpstr>
      <vt:lpstr>Spring Ioc Process</vt:lpstr>
      <vt:lpstr>Develop POJO library</vt:lpstr>
      <vt:lpstr>Develop POJO library</vt:lpstr>
      <vt:lpstr>Develop POJO library</vt:lpstr>
      <vt:lpstr>Create bean definitions</vt:lpstr>
      <vt:lpstr>Registering beans and interdependencies</vt:lpstr>
      <vt:lpstr>Access and use Beans</vt:lpstr>
      <vt:lpstr>Spring AOP helloworld</vt:lpstr>
      <vt:lpstr>Spring AOP jars</vt:lpstr>
      <vt:lpstr>Spring AOP helloworld process</vt:lpstr>
      <vt:lpstr>Select join points</vt:lpstr>
      <vt:lpstr>Select join points</vt:lpstr>
      <vt:lpstr>Create advice</vt:lpstr>
      <vt:lpstr>Create AOP definition file</vt:lpstr>
      <vt:lpstr>Register advice beans</vt:lpstr>
      <vt:lpstr>Create pointcut definitions</vt:lpstr>
      <vt:lpstr>Define aspects</vt:lpstr>
      <vt:lpstr>Domain beans</vt:lpstr>
      <vt:lpstr>Initialize Spring IoC container</vt:lpstr>
      <vt:lpstr>Access and use beans without spring AOP</vt:lpstr>
      <vt:lpstr>Access and use Beans with spring AOP</vt:lpstr>
      <vt:lpstr>Integrated process spring ioc and AOP</vt:lpstr>
      <vt:lpstr>Integrated process spring IoC and AOP, step 1</vt:lpstr>
      <vt:lpstr>Integrated process spring IoC and AOP, step2</vt:lpstr>
      <vt:lpstr>Integrated process spring IoC and AOP , Step3</vt:lpstr>
      <vt:lpstr>Addressing the application</vt:lpstr>
      <vt:lpstr>Pointcuts </vt:lpstr>
      <vt:lpstr>Pointcut definition (PCD)</vt:lpstr>
      <vt:lpstr>Pointcut definition (PCD)</vt:lpstr>
      <vt:lpstr>Execution PCD</vt:lpstr>
      <vt:lpstr>Execution PCD details</vt:lpstr>
      <vt:lpstr>Execution PCD guidelines</vt:lpstr>
      <vt:lpstr>Execution PCD guidelines</vt:lpstr>
      <vt:lpstr>Integrated PCD guidelines, Step1</vt:lpstr>
      <vt:lpstr>Integrated Process Spring IoC and AOP, Step2</vt:lpstr>
      <vt:lpstr>Integrated process spring IoC and AOP ,step3</vt:lpstr>
      <vt:lpstr>Execution PCD process , Step1 highlights</vt:lpstr>
      <vt:lpstr>Select join points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spring IoC and AOP</vt:lpstr>
      <vt:lpstr>Integrated process spring IoC and AOP, Step2</vt:lpstr>
      <vt:lpstr>Integrated process spring IoC and AOP , Step3</vt:lpstr>
      <vt:lpstr>Execution PCD process step1 hightlights</vt:lpstr>
      <vt:lpstr>Select join points</vt:lpstr>
      <vt:lpstr>Create advice</vt:lpstr>
      <vt:lpstr>Create advice</vt:lpstr>
      <vt:lpstr>Create AOP definitions</vt:lpstr>
      <vt:lpstr>Register advice beans</vt:lpstr>
      <vt:lpstr>Define pointcuts</vt:lpstr>
      <vt:lpstr>Define aspects</vt:lpstr>
      <vt:lpstr>Inititalize spring Ioc container</vt:lpstr>
      <vt:lpstr>Access and use beans without spring AOP</vt:lpstr>
      <vt:lpstr>Access and use beans with spring AOP</vt:lpstr>
      <vt:lpstr>Execution PCD match origins</vt:lpstr>
      <vt:lpstr>Execution PCD match origins</vt:lpstr>
      <vt:lpstr>Execution PCD match origins</vt:lpstr>
      <vt:lpstr>More execution PCD examples</vt:lpstr>
      <vt:lpstr>More execution PCD examples</vt:lpstr>
      <vt:lpstr>Within PCD</vt:lpstr>
      <vt:lpstr>Within PCD details</vt:lpstr>
      <vt:lpstr>Within PCD guidelines</vt:lpstr>
      <vt:lpstr>Integrated process spring IoC and AOP, step1</vt:lpstr>
      <vt:lpstr>Integrated process spring IoC and AOP , step2</vt:lpstr>
      <vt:lpstr>Integrated process spring IoC and AOP, step3</vt:lpstr>
      <vt:lpstr>Execution PCD process Spring IoC and AOP,step3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Anh Minh</dc:creator>
  <cp:lastModifiedBy>Nguyen Anh Minh</cp:lastModifiedBy>
  <cp:revision>143</cp:revision>
  <dcterms:created xsi:type="dcterms:W3CDTF">2016-07-21T12:38:40Z</dcterms:created>
  <dcterms:modified xsi:type="dcterms:W3CDTF">2016-08-11T02:24:55Z</dcterms:modified>
</cp:coreProperties>
</file>